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sldIdLst>
    <p:sldId id="415" r:id="rId2"/>
    <p:sldId id="416" r:id="rId3"/>
    <p:sldId id="433" r:id="rId4"/>
    <p:sldId id="435" r:id="rId5"/>
    <p:sldId id="434" r:id="rId6"/>
    <p:sldId id="42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203" d="100"/>
          <a:sy n="203" d="100"/>
        </p:scale>
        <p:origin x="-104" y="-696"/>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7/1/16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a:t>
            </a:r>
            <a:r>
              <a:rPr lang="en-AU" sz="4800" dirty="0" smtClean="0">
                <a:solidFill>
                  <a:srgbClr val="FFFF66"/>
                </a:solidFill>
              </a:rPr>
              <a:t> 5 : 6 – 21</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chemeClr val="bg1"/>
                </a:solidFill>
                <a:latin typeface="Arial"/>
                <a:ea typeface="Cambria"/>
                <a:cs typeface="Times New Roman"/>
              </a:rPr>
              <a:t>6 </a:t>
            </a:r>
            <a:r>
              <a:rPr lang="en-AU" sz="3200" dirty="0" smtClean="0">
                <a:solidFill>
                  <a:schemeClr val="bg1"/>
                </a:solidFill>
                <a:latin typeface="Times New Roman"/>
                <a:ea typeface="Cambria"/>
                <a:cs typeface="Times New Roman"/>
              </a:rPr>
              <a:t>For while we were still weak, at the right time Christ died for the ungodly. </a:t>
            </a:r>
            <a:r>
              <a:rPr lang="en-AU" sz="3200" b="1" baseline="30000" dirty="0" smtClean="0">
                <a:solidFill>
                  <a:schemeClr val="bg1"/>
                </a:solidFill>
                <a:latin typeface="Arial"/>
                <a:ea typeface="Cambria"/>
                <a:cs typeface="Times New Roman"/>
              </a:rPr>
              <a:t>7 </a:t>
            </a:r>
            <a:r>
              <a:rPr lang="en-AU" sz="3200" dirty="0" smtClean="0">
                <a:solidFill>
                  <a:schemeClr val="bg1"/>
                </a:solidFill>
                <a:latin typeface="Times New Roman"/>
                <a:ea typeface="Cambria"/>
                <a:cs typeface="Times New Roman"/>
              </a:rPr>
              <a:t>For one will scarcely die for a righteous person—though perhaps for a good person one would dare even to die— </a:t>
            </a:r>
            <a:r>
              <a:rPr lang="en-AU" sz="3200" b="1" baseline="30000" dirty="0" smtClean="0">
                <a:solidFill>
                  <a:schemeClr val="bg1"/>
                </a:solidFill>
                <a:latin typeface="Arial"/>
                <a:ea typeface="Cambria"/>
                <a:cs typeface="Times New Roman"/>
              </a:rPr>
              <a:t>8 </a:t>
            </a:r>
            <a:r>
              <a:rPr lang="en-AU" sz="3200" dirty="0" smtClean="0">
                <a:solidFill>
                  <a:schemeClr val="bg1"/>
                </a:solidFill>
                <a:latin typeface="Times New Roman"/>
                <a:ea typeface="Cambria"/>
                <a:cs typeface="Times New Roman"/>
              </a:rPr>
              <a:t>but God shows his love for us in that while we were still sinners, Christ died for us. </a:t>
            </a:r>
            <a:r>
              <a:rPr lang="en-AU" sz="3200" b="1" baseline="30000" dirty="0" smtClean="0">
                <a:solidFill>
                  <a:schemeClr val="bg1"/>
                </a:solidFill>
                <a:latin typeface="Arial"/>
                <a:ea typeface="Cambria"/>
                <a:cs typeface="Times New Roman"/>
              </a:rPr>
              <a:t>9 </a:t>
            </a:r>
            <a:r>
              <a:rPr lang="en-AU" sz="3200" dirty="0" smtClean="0">
                <a:solidFill>
                  <a:schemeClr val="bg1"/>
                </a:solidFill>
                <a:latin typeface="Times New Roman"/>
                <a:ea typeface="Cambria"/>
                <a:cs typeface="Times New Roman"/>
              </a:rPr>
              <a:t>Since, therefore, we have now been justified by his blood, much more shall we be saved by him from the wrath of God. </a:t>
            </a:r>
            <a:r>
              <a:rPr lang="en-AU" sz="3200" b="1" baseline="30000" dirty="0" smtClean="0">
                <a:solidFill>
                  <a:schemeClr val="bg1"/>
                </a:solidFill>
                <a:latin typeface="Arial"/>
                <a:ea typeface="Cambria"/>
                <a:cs typeface="Times New Roman"/>
              </a:rPr>
              <a:t>10 </a:t>
            </a:r>
            <a:r>
              <a:rPr lang="en-AU" sz="3200" dirty="0" smtClean="0">
                <a:solidFill>
                  <a:schemeClr val="bg1"/>
                </a:solidFill>
                <a:latin typeface="Times New Roman"/>
                <a:ea typeface="Cambria"/>
                <a:cs typeface="Times New Roman"/>
              </a:rPr>
              <a:t>For if while we were enemies we were reconciled to God by the death of his Son, much more, now that we are reconciled, shall we be saved by his life.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6308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Arial"/>
                <a:ea typeface="Cambria"/>
                <a:cs typeface="Times New Roman"/>
              </a:rPr>
              <a:t>11 </a:t>
            </a:r>
            <a:r>
              <a:rPr lang="en-AU" sz="3200" dirty="0" smtClean="0">
                <a:solidFill>
                  <a:srgbClr val="FFFFFF"/>
                </a:solidFill>
                <a:latin typeface="Times New Roman"/>
                <a:ea typeface="Cambria"/>
                <a:cs typeface="Times New Roman"/>
              </a:rPr>
              <a:t>More than that, we also rejoice in God through our Lord Jesus Christ, through whom we have now received reconciliation</a:t>
            </a:r>
            <a:r>
              <a:rPr lang="en-AU" sz="3200" dirty="0" smtClean="0">
                <a:solidFill>
                  <a:srgbClr val="FFFFFF"/>
                </a:solidFill>
                <a:latin typeface="Times New Roman"/>
                <a:ea typeface="Cambria"/>
                <a:cs typeface="Times New Roman"/>
              </a:rPr>
              <a:t>.</a:t>
            </a:r>
          </a:p>
          <a:p>
            <a:pPr indent="152400">
              <a:spcAft>
                <a:spcPts val="0"/>
              </a:spcAft>
            </a:pPr>
            <a:r>
              <a:rPr lang="en-AU" sz="1000" dirty="0" smtClean="0">
                <a:solidFill>
                  <a:srgbClr val="FFFFFF"/>
                </a:solidFill>
                <a:latin typeface="Times New Roman"/>
                <a:ea typeface="Cambria"/>
                <a:cs typeface="Times New Roman"/>
              </a:rPr>
              <a:t> </a:t>
            </a:r>
            <a:endParaRPr lang="en-US" sz="1000" dirty="0" smtClean="0">
              <a:solidFill>
                <a:srgbClr val="FFFFFF"/>
              </a:solidFill>
              <a:latin typeface="Times New Roman"/>
              <a:ea typeface="Cambria"/>
              <a:cs typeface="Times New Roman"/>
            </a:endParaRPr>
          </a:p>
          <a:p>
            <a:r>
              <a:rPr lang="en-AU" sz="3200" b="1" baseline="30000" dirty="0" smtClean="0">
                <a:solidFill>
                  <a:srgbClr val="FFFFFF"/>
                </a:solidFill>
                <a:latin typeface="Arial"/>
                <a:ea typeface="Cambria"/>
                <a:cs typeface="Times New Roman"/>
              </a:rPr>
              <a:t>12</a:t>
            </a:r>
            <a:r>
              <a:rPr lang="en-AU" sz="3200" b="1" baseline="30000" dirty="0" smtClean="0">
                <a:solidFill>
                  <a:srgbClr val="FFFFFF"/>
                </a:solidFill>
                <a:latin typeface="Arial"/>
                <a:ea typeface="Cambria"/>
                <a:cs typeface="Times New Roman"/>
              </a:rPr>
              <a:t> </a:t>
            </a:r>
            <a:r>
              <a:rPr lang="en-AU" sz="3200" dirty="0" smtClean="0">
                <a:solidFill>
                  <a:srgbClr val="FFFFFF"/>
                </a:solidFill>
                <a:latin typeface="Times New Roman"/>
                <a:ea typeface="Cambria"/>
                <a:cs typeface="Times New Roman"/>
              </a:rPr>
              <a:t>Therefore, just as sin came into the world through one man, and death through sin, and so death spread to all men because all sinned— </a:t>
            </a:r>
            <a:r>
              <a:rPr lang="en-AU" sz="3200" b="1" baseline="30000" dirty="0" smtClean="0">
                <a:solidFill>
                  <a:srgbClr val="FFFFFF"/>
                </a:solidFill>
                <a:latin typeface="Arial"/>
                <a:ea typeface="Cambria"/>
                <a:cs typeface="Times New Roman"/>
              </a:rPr>
              <a:t>13 </a:t>
            </a:r>
            <a:r>
              <a:rPr lang="en-AU" sz="3200" dirty="0" smtClean="0">
                <a:solidFill>
                  <a:srgbClr val="FFFFFF"/>
                </a:solidFill>
                <a:latin typeface="Times New Roman"/>
                <a:ea typeface="Cambria"/>
                <a:cs typeface="Times New Roman"/>
              </a:rPr>
              <a:t>for sin indeed was in the world before the law was given, but sin is not counted where there is no law. </a:t>
            </a:r>
            <a:r>
              <a:rPr lang="en-AU" sz="3200" b="1" baseline="30000" dirty="0" smtClean="0">
                <a:solidFill>
                  <a:srgbClr val="FFFFFF"/>
                </a:solidFill>
                <a:latin typeface="Arial"/>
                <a:ea typeface="Cambria"/>
                <a:cs typeface="Times New Roman"/>
              </a:rPr>
              <a:t>14 </a:t>
            </a:r>
            <a:r>
              <a:rPr lang="en-AU" sz="3200" dirty="0" smtClean="0">
                <a:solidFill>
                  <a:srgbClr val="FFFFFF"/>
                </a:solidFill>
                <a:latin typeface="Times New Roman"/>
                <a:ea typeface="Cambria"/>
                <a:cs typeface="Times New Roman"/>
              </a:rPr>
              <a:t>Yet death reigned from Adam to Moses, even over those whose sinning was not like the transgression of Adam, who was a type of the one who was to come.</a:t>
            </a:r>
            <a:r>
              <a:rPr lang="en-US" sz="3200" dirty="0" smtClean="0">
                <a:solidFill>
                  <a:srgbClr val="FFFFFF"/>
                </a:solidFill>
              </a:rPr>
              <a:t>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600164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100" b="1" baseline="30000" dirty="0" smtClean="0">
                <a:solidFill>
                  <a:srgbClr val="FFFFFF"/>
                </a:solidFill>
                <a:latin typeface="Arial"/>
                <a:ea typeface="Cambria"/>
                <a:cs typeface="Times New Roman"/>
              </a:rPr>
              <a:t>15 </a:t>
            </a:r>
            <a:r>
              <a:rPr lang="en-AU" sz="3100" dirty="0" smtClean="0">
                <a:solidFill>
                  <a:srgbClr val="FFFFFF"/>
                </a:solidFill>
                <a:latin typeface="Times New Roman"/>
                <a:ea typeface="Cambria"/>
                <a:cs typeface="Times New Roman"/>
              </a:rPr>
              <a:t>But the free gift is not like the trespass. For if many died through one man’s trespass, much more have the grace of God and the free gift by the grace of that one man Jesus Christ abounded for many. </a:t>
            </a:r>
            <a:r>
              <a:rPr lang="en-AU" sz="3100" b="1" baseline="30000" dirty="0" smtClean="0">
                <a:solidFill>
                  <a:srgbClr val="FFFFFF"/>
                </a:solidFill>
                <a:latin typeface="Arial"/>
                <a:ea typeface="Cambria"/>
                <a:cs typeface="Times New Roman"/>
              </a:rPr>
              <a:t>16 </a:t>
            </a:r>
            <a:r>
              <a:rPr lang="en-AU" sz="3100" dirty="0" smtClean="0">
                <a:solidFill>
                  <a:srgbClr val="FFFFFF"/>
                </a:solidFill>
                <a:latin typeface="Times New Roman"/>
                <a:ea typeface="Cambria"/>
                <a:cs typeface="Times New Roman"/>
              </a:rPr>
              <a:t>And the free gift is not like the result of that one man’s sin. For the judgment following one trespass brought condemnation, but the free gift following many trespasses brought justification. </a:t>
            </a:r>
            <a:r>
              <a:rPr lang="en-AU" sz="3100" b="1" baseline="30000" dirty="0" smtClean="0">
                <a:solidFill>
                  <a:srgbClr val="FFFFFF"/>
                </a:solidFill>
                <a:latin typeface="Arial"/>
                <a:ea typeface="Cambria"/>
                <a:cs typeface="Times New Roman"/>
              </a:rPr>
              <a:t>17 </a:t>
            </a:r>
            <a:r>
              <a:rPr lang="en-AU" sz="3100" dirty="0" smtClean="0">
                <a:solidFill>
                  <a:srgbClr val="FFFFFF"/>
                </a:solidFill>
                <a:latin typeface="Times New Roman"/>
                <a:ea typeface="Cambria"/>
                <a:cs typeface="Times New Roman"/>
              </a:rPr>
              <a:t>For if, because of one man’s trespass, death reigned through that one man, much more will those who receive the abundance of grace and the free gift of righteousness reign in life through the one man Jesus Christ</a:t>
            </a:r>
            <a:r>
              <a:rPr lang="en-AU" sz="3100" dirty="0" smtClean="0">
                <a:solidFill>
                  <a:srgbClr val="FFFFFF"/>
                </a:solidFill>
                <a:latin typeface="Times New Roman"/>
                <a:ea typeface="Cambria"/>
                <a:cs typeface="Times New Roman"/>
              </a:rPr>
              <a:t>.</a:t>
            </a:r>
            <a:endParaRPr lang="en-US" sz="31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43111"/>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AU" sz="3200" b="1" baseline="30000" dirty="0" smtClean="0">
                <a:solidFill>
                  <a:srgbClr val="FFFFFF"/>
                </a:solidFill>
                <a:latin typeface="Arial"/>
                <a:ea typeface="Cambria"/>
                <a:cs typeface="Times New Roman"/>
              </a:rPr>
              <a:t>18 </a:t>
            </a:r>
            <a:r>
              <a:rPr lang="en-AU" sz="3200" dirty="0" smtClean="0">
                <a:solidFill>
                  <a:srgbClr val="FFFFFF"/>
                </a:solidFill>
                <a:latin typeface="Times New Roman"/>
                <a:ea typeface="Cambria"/>
                <a:cs typeface="Times New Roman"/>
              </a:rPr>
              <a:t>Therefore, as one trespass led to condemnation for all men, so one act of righteousness leads to justification and life for all men. </a:t>
            </a:r>
            <a:r>
              <a:rPr lang="en-AU" sz="3200" b="1" baseline="30000" dirty="0" smtClean="0">
                <a:solidFill>
                  <a:srgbClr val="FFFFFF"/>
                </a:solidFill>
                <a:latin typeface="Arial"/>
                <a:ea typeface="Cambria"/>
                <a:cs typeface="Times New Roman"/>
              </a:rPr>
              <a:t>19 </a:t>
            </a:r>
            <a:r>
              <a:rPr lang="en-AU" sz="3200" dirty="0" smtClean="0">
                <a:solidFill>
                  <a:srgbClr val="FFFFFF"/>
                </a:solidFill>
                <a:latin typeface="Times New Roman"/>
                <a:ea typeface="Cambria"/>
                <a:cs typeface="Times New Roman"/>
              </a:rPr>
              <a:t>For as by the one man’s disobedience the many were made sinners, so by the one man’s obedience the many will be made righteous. </a:t>
            </a:r>
            <a:r>
              <a:rPr lang="en-AU" sz="3200" b="1" baseline="30000" dirty="0" smtClean="0">
                <a:solidFill>
                  <a:srgbClr val="FFFFFF"/>
                </a:solidFill>
                <a:latin typeface="Arial"/>
                <a:ea typeface="Cambria"/>
                <a:cs typeface="Times New Roman"/>
              </a:rPr>
              <a:t>20 </a:t>
            </a:r>
            <a:r>
              <a:rPr lang="en-AU" sz="3200" dirty="0" smtClean="0">
                <a:solidFill>
                  <a:srgbClr val="FFFFFF"/>
                </a:solidFill>
                <a:latin typeface="Times New Roman"/>
                <a:ea typeface="Cambria"/>
                <a:cs typeface="Times New Roman"/>
              </a:rPr>
              <a:t>Now the law came in to increase the trespass, but where sin increased, grace abounded all the more, </a:t>
            </a:r>
            <a:r>
              <a:rPr lang="en-AU" sz="3200" b="1" baseline="30000" dirty="0" smtClean="0">
                <a:solidFill>
                  <a:srgbClr val="FFFFFF"/>
                </a:solidFill>
                <a:latin typeface="Arial"/>
                <a:ea typeface="Cambria"/>
                <a:cs typeface="Times New Roman"/>
              </a:rPr>
              <a:t>21 </a:t>
            </a:r>
            <a:r>
              <a:rPr lang="en-AU" sz="3200" dirty="0" smtClean="0">
                <a:solidFill>
                  <a:srgbClr val="FFFFFF"/>
                </a:solidFill>
                <a:latin typeface="Times New Roman"/>
                <a:ea typeface="Cambria"/>
                <a:cs typeface="Times New Roman"/>
              </a:rPr>
              <a:t>so that, as sin reigned in death, grace also might reign through righteousness leading to eternal life through Jesus Christ our Lord.</a:t>
            </a:r>
            <a:r>
              <a:rPr lang="en-US" sz="3200" dirty="0" smtClean="0">
                <a:solidFill>
                  <a:srgbClr val="FFFFFF"/>
                </a:solidFill>
              </a:rPr>
              <a:t>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0"/>
            <a:ext cx="9144000" cy="461665"/>
          </a:xfrm>
          <a:prstGeom prst="rect">
            <a:avLst/>
          </a:prstGeom>
          <a:noFill/>
        </p:spPr>
        <p:txBody>
          <a:bodyPr wrap="square" rtlCol="0">
            <a:spAutoFit/>
          </a:bodyPr>
          <a:lstStyle/>
          <a:p>
            <a:pPr algn="ctr"/>
            <a:r>
              <a:rPr lang="en-US" sz="2400" dirty="0" smtClean="0">
                <a:solidFill>
                  <a:srgbClr val="FFFF00"/>
                </a:solidFill>
              </a:rPr>
              <a:t>Jesus died for us, while we were </a:t>
            </a:r>
            <a:r>
              <a:rPr lang="en-US" sz="2400" dirty="0" smtClean="0">
                <a:solidFill>
                  <a:srgbClr val="FFFF00"/>
                </a:solidFill>
              </a:rPr>
              <a:t>His enemies (while still sinners)</a:t>
            </a:r>
            <a:endParaRPr lang="en-US" sz="2400" dirty="0">
              <a:solidFill>
                <a:srgbClr val="FFFF00"/>
              </a:solidFill>
            </a:endParaRPr>
          </a:p>
        </p:txBody>
      </p:sp>
      <p:sp>
        <p:nvSpPr>
          <p:cNvPr id="12" name="TextBox 11"/>
          <p:cNvSpPr txBox="1"/>
          <p:nvPr/>
        </p:nvSpPr>
        <p:spPr>
          <a:xfrm>
            <a:off x="0" y="4191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Times New Roman"/>
                <a:cs typeface="Times New Roman"/>
              </a:rPr>
              <a:t>He loves us THAT  </a:t>
            </a:r>
            <a:r>
              <a:rPr lang="en-US" sz="2300" dirty="0" smtClean="0">
                <a:solidFill>
                  <a:srgbClr val="FFFFFF"/>
                </a:solidFill>
                <a:latin typeface="Times New Roman"/>
                <a:cs typeface="Times New Roman"/>
              </a:rPr>
              <a:t>MUCH!!!</a:t>
            </a:r>
          </a:p>
          <a:p>
            <a:pPr marL="357188" indent="-357188">
              <a:buFont typeface="Arial"/>
              <a:buChar char="•"/>
            </a:pPr>
            <a:r>
              <a:rPr lang="en-US" sz="2300" dirty="0" smtClean="0">
                <a:solidFill>
                  <a:srgbClr val="FFFFFF"/>
                </a:solidFill>
                <a:latin typeface="Times New Roman"/>
                <a:cs typeface="Times New Roman"/>
              </a:rPr>
              <a:t>He did it at </a:t>
            </a:r>
            <a:r>
              <a:rPr lang="en-US" sz="2300" dirty="0" smtClean="0">
                <a:solidFill>
                  <a:srgbClr val="FFFFFF"/>
                </a:solidFill>
                <a:latin typeface="Times New Roman"/>
                <a:cs typeface="Times New Roman"/>
              </a:rPr>
              <a:t>“just the right time” – We were incapable of getting ourselves righteous, so He couldn’t wait for the impossible to happen.</a:t>
            </a:r>
            <a:endParaRPr lang="en-US" sz="2300" dirty="0" smtClean="0">
              <a:solidFill>
                <a:srgbClr val="FFFFFF"/>
              </a:solidFill>
              <a:latin typeface="Times New Roman"/>
              <a:cs typeface="Times New Roman"/>
            </a:endParaRPr>
          </a:p>
        </p:txBody>
      </p:sp>
      <p:sp>
        <p:nvSpPr>
          <p:cNvPr id="11" name="TextBox 10"/>
          <p:cNvSpPr txBox="1"/>
          <p:nvPr/>
        </p:nvSpPr>
        <p:spPr>
          <a:xfrm>
            <a:off x="0" y="1485900"/>
            <a:ext cx="9144000" cy="461665"/>
          </a:xfrm>
          <a:prstGeom prst="rect">
            <a:avLst/>
          </a:prstGeom>
          <a:noFill/>
        </p:spPr>
        <p:txBody>
          <a:bodyPr wrap="square" rtlCol="0">
            <a:spAutoFit/>
          </a:bodyPr>
          <a:lstStyle/>
          <a:p>
            <a:pPr algn="ctr"/>
            <a:r>
              <a:rPr lang="en-US" sz="2400" dirty="0" smtClean="0">
                <a:solidFill>
                  <a:srgbClr val="FFFF00"/>
                </a:solidFill>
                <a:latin typeface="Times New Roman"/>
                <a:cs typeface="Times New Roman"/>
              </a:rPr>
              <a:t>Some say:    </a:t>
            </a:r>
            <a:r>
              <a:rPr lang="en-US" sz="2400" i="1" dirty="0" smtClean="0">
                <a:solidFill>
                  <a:srgbClr val="FFFF00"/>
                </a:solidFill>
                <a:latin typeface="Times New Roman"/>
                <a:cs typeface="Times New Roman"/>
              </a:rPr>
              <a:t>“I’m not good enough to be a Christian”</a:t>
            </a:r>
            <a:endParaRPr lang="en-US" sz="2400" i="1" dirty="0">
              <a:solidFill>
                <a:srgbClr val="FFFF00"/>
              </a:solidFill>
              <a:latin typeface="Times New Roman"/>
              <a:cs typeface="Times New Roman"/>
            </a:endParaRPr>
          </a:p>
        </p:txBody>
      </p:sp>
      <p:sp>
        <p:nvSpPr>
          <p:cNvPr id="20" name="Rectangle 19"/>
          <p:cNvSpPr/>
          <p:nvPr/>
        </p:nvSpPr>
        <p:spPr>
          <a:xfrm>
            <a:off x="0" y="2095500"/>
            <a:ext cx="8991600" cy="523220"/>
          </a:xfrm>
          <a:prstGeom prst="rect">
            <a:avLst/>
          </a:prstGeom>
        </p:spPr>
        <p:txBody>
          <a:bodyPr wrap="square">
            <a:spAutoFit/>
          </a:bodyPr>
          <a:lstStyle/>
          <a:p>
            <a:r>
              <a:rPr lang="en-US" sz="2800" dirty="0" smtClean="0">
                <a:solidFill>
                  <a:srgbClr val="FFFF00"/>
                </a:solidFill>
                <a:latin typeface="Times New Roman"/>
                <a:ea typeface="Cambria"/>
                <a:cs typeface="Times New Roman"/>
              </a:rPr>
              <a:t>A matter of  Death-and-Life</a:t>
            </a:r>
            <a:endParaRPr lang="en-US" sz="2800" dirty="0">
              <a:solidFill>
                <a:srgbClr val="FFFF00"/>
              </a:solidFill>
              <a:latin typeface="Times New Roman"/>
              <a:cs typeface="Times New Roman"/>
            </a:endParaRPr>
          </a:p>
        </p:txBody>
      </p:sp>
      <p:sp>
        <p:nvSpPr>
          <p:cNvPr id="15" name="TextBox 14"/>
          <p:cNvSpPr txBox="1"/>
          <p:nvPr/>
        </p:nvSpPr>
        <p:spPr>
          <a:xfrm>
            <a:off x="0" y="1790700"/>
            <a:ext cx="9144000" cy="446276"/>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None of us </a:t>
            </a:r>
            <a:r>
              <a:rPr lang="en-US" sz="2300" dirty="0" smtClean="0">
                <a:solidFill>
                  <a:schemeClr val="bg1"/>
                </a:solidFill>
                <a:latin typeface="Times New Roman"/>
                <a:cs typeface="Times New Roman"/>
              </a:rPr>
              <a:t>are.  Jesus died to save the </a:t>
            </a:r>
            <a:r>
              <a:rPr lang="en-US" sz="2300" b="1" dirty="0" smtClean="0">
                <a:solidFill>
                  <a:schemeClr val="bg1"/>
                </a:solidFill>
                <a:latin typeface="Times New Roman"/>
                <a:cs typeface="Times New Roman"/>
              </a:rPr>
              <a:t>un</a:t>
            </a:r>
            <a:r>
              <a:rPr lang="en-US" sz="2300" dirty="0" smtClean="0">
                <a:solidFill>
                  <a:schemeClr val="bg1"/>
                </a:solidFill>
                <a:latin typeface="Times New Roman"/>
                <a:cs typeface="Times New Roman"/>
              </a:rPr>
              <a:t>-Godly</a:t>
            </a:r>
            <a:endParaRPr lang="en-US" sz="2300" dirty="0" smtClean="0">
              <a:solidFill>
                <a:schemeClr val="bg1"/>
              </a:solidFill>
              <a:latin typeface="Times New Roman"/>
              <a:cs typeface="Times New Roman"/>
            </a:endParaRPr>
          </a:p>
        </p:txBody>
      </p:sp>
      <p:sp>
        <p:nvSpPr>
          <p:cNvPr id="17" name="TextBox 16"/>
          <p:cNvSpPr txBox="1"/>
          <p:nvPr/>
        </p:nvSpPr>
        <p:spPr>
          <a:xfrm>
            <a:off x="0" y="2476500"/>
            <a:ext cx="9144000" cy="1154162"/>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Jesus turns Life-and-Death around.  Life follows Death</a:t>
            </a:r>
          </a:p>
          <a:p>
            <a:pPr marL="357188" indent="-357188">
              <a:buFont typeface="Arial"/>
              <a:buChar char="•"/>
            </a:pPr>
            <a:r>
              <a:rPr lang="en-US" sz="2300" dirty="0" smtClean="0">
                <a:solidFill>
                  <a:schemeClr val="bg1"/>
                </a:solidFill>
                <a:latin typeface="Times New Roman"/>
                <a:cs typeface="Times New Roman"/>
              </a:rPr>
              <a:t>Jesus’ resurrected life is Earth-shattering</a:t>
            </a:r>
          </a:p>
          <a:p>
            <a:pPr marL="357188" indent="-357188">
              <a:buFont typeface="Arial"/>
              <a:buChar char="•"/>
            </a:pPr>
            <a:r>
              <a:rPr lang="en-US" sz="2300" dirty="0" smtClean="0">
                <a:solidFill>
                  <a:schemeClr val="bg1"/>
                </a:solidFill>
                <a:latin typeface="Times New Roman"/>
                <a:cs typeface="Times New Roman"/>
              </a:rPr>
              <a:t>Even though He died to save us, He lives to save us.</a:t>
            </a:r>
            <a:endParaRPr lang="en-US" sz="2300" dirty="0" smtClean="0">
              <a:solidFill>
                <a:schemeClr val="bg1"/>
              </a:solidFill>
              <a:latin typeface="Times New Roman"/>
              <a:cs typeface="Times New Roman"/>
            </a:endParaRPr>
          </a:p>
        </p:txBody>
      </p:sp>
      <p:sp>
        <p:nvSpPr>
          <p:cNvPr id="18" name="TextBox 17"/>
          <p:cNvSpPr txBox="1"/>
          <p:nvPr/>
        </p:nvSpPr>
        <p:spPr>
          <a:xfrm>
            <a:off x="685800" y="3543300"/>
            <a:ext cx="7772400" cy="830997"/>
          </a:xfrm>
          <a:prstGeom prst="rect">
            <a:avLst/>
          </a:prstGeom>
          <a:noFill/>
          <a:ln w="25400">
            <a:solidFill>
              <a:srgbClr val="FFFF00"/>
            </a:solidFill>
          </a:ln>
        </p:spPr>
        <p:txBody>
          <a:bodyPr wrap="square" rtlCol="0">
            <a:spAutoFit/>
          </a:bodyPr>
          <a:lstStyle/>
          <a:p>
            <a:pPr algn="ctr"/>
            <a:r>
              <a:rPr lang="en-US" sz="2400" dirty="0" smtClean="0">
                <a:solidFill>
                  <a:srgbClr val="FFFF00"/>
                </a:solidFill>
                <a:latin typeface="Times New Roman"/>
                <a:cs typeface="Times New Roman"/>
              </a:rPr>
              <a:t>If, while we were sinners, God loved us enough to go to the cross, how much more does He love us now???</a:t>
            </a:r>
            <a:endParaRPr lang="en-US" sz="2400" i="1" dirty="0">
              <a:solidFill>
                <a:srgbClr val="FFFF00"/>
              </a:solidFill>
              <a:latin typeface="Times New Roman"/>
              <a:cs typeface="Times New Roman"/>
            </a:endParaRPr>
          </a:p>
        </p:txBody>
      </p:sp>
      <p:sp>
        <p:nvSpPr>
          <p:cNvPr id="21" name="TextBox 20"/>
          <p:cNvSpPr txBox="1"/>
          <p:nvPr/>
        </p:nvSpPr>
        <p:spPr>
          <a:xfrm>
            <a:off x="0" y="4332238"/>
            <a:ext cx="9144000" cy="800219"/>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If He saved us by His </a:t>
            </a:r>
            <a:r>
              <a:rPr lang="en-US" sz="2300" dirty="0" smtClean="0">
                <a:solidFill>
                  <a:schemeClr val="bg1"/>
                </a:solidFill>
                <a:latin typeface="Times New Roman"/>
                <a:cs typeface="Times New Roman"/>
              </a:rPr>
              <a:t>Death, How much more He saves us with His life</a:t>
            </a:r>
          </a:p>
          <a:p>
            <a:pPr marL="357188" indent="-357188">
              <a:buFont typeface="Arial"/>
              <a:buChar char="•"/>
            </a:pPr>
            <a:r>
              <a:rPr lang="en-US" sz="2300" dirty="0" smtClean="0">
                <a:solidFill>
                  <a:schemeClr val="bg1"/>
                </a:solidFill>
                <a:latin typeface="Times New Roman"/>
                <a:cs typeface="Times New Roman"/>
              </a:rPr>
              <a:t>When Jesus returns, we will be completely saved by His Life</a:t>
            </a:r>
          </a:p>
        </p:txBody>
      </p:sp>
      <p:sp>
        <p:nvSpPr>
          <p:cNvPr id="22" name="TextBox 21"/>
          <p:cNvSpPr txBox="1"/>
          <p:nvPr/>
        </p:nvSpPr>
        <p:spPr>
          <a:xfrm>
            <a:off x="152400" y="5143500"/>
            <a:ext cx="3276600" cy="461665"/>
          </a:xfrm>
          <a:prstGeom prst="rect">
            <a:avLst/>
          </a:prstGeom>
          <a:noFill/>
          <a:ln w="25400">
            <a:solidFill>
              <a:srgbClr val="FFFF00"/>
            </a:solidFill>
          </a:ln>
        </p:spPr>
        <p:txBody>
          <a:bodyPr wrap="square" rtlCol="0">
            <a:spAutoFit/>
          </a:bodyPr>
          <a:lstStyle/>
          <a:p>
            <a:pPr algn="ctr"/>
            <a:r>
              <a:rPr lang="en-US" sz="2400" dirty="0" smtClean="0">
                <a:solidFill>
                  <a:srgbClr val="FFFF00"/>
                </a:solidFill>
                <a:latin typeface="Times New Roman"/>
                <a:cs typeface="Times New Roman"/>
              </a:rPr>
              <a:t>In Adam, Death reigns</a:t>
            </a:r>
            <a:endParaRPr lang="en-US" sz="2400" i="1" dirty="0">
              <a:solidFill>
                <a:srgbClr val="FFFF00"/>
              </a:solidFill>
              <a:latin typeface="Times New Roman"/>
              <a:cs typeface="Times New Roman"/>
            </a:endParaRPr>
          </a:p>
        </p:txBody>
      </p:sp>
      <p:sp>
        <p:nvSpPr>
          <p:cNvPr id="23" name="TextBox 22"/>
          <p:cNvSpPr txBox="1"/>
          <p:nvPr/>
        </p:nvSpPr>
        <p:spPr>
          <a:xfrm>
            <a:off x="4572000" y="5143500"/>
            <a:ext cx="3276600" cy="461665"/>
          </a:xfrm>
          <a:prstGeom prst="rect">
            <a:avLst/>
          </a:prstGeom>
          <a:noFill/>
          <a:ln w="25400">
            <a:solidFill>
              <a:srgbClr val="FFFF00"/>
            </a:solidFill>
          </a:ln>
        </p:spPr>
        <p:txBody>
          <a:bodyPr wrap="square" rtlCol="0">
            <a:spAutoFit/>
          </a:bodyPr>
          <a:lstStyle/>
          <a:p>
            <a:pPr algn="ctr"/>
            <a:r>
              <a:rPr lang="en-US" sz="2400" dirty="0" smtClean="0">
                <a:solidFill>
                  <a:srgbClr val="FFFF00"/>
                </a:solidFill>
                <a:latin typeface="Times New Roman"/>
                <a:cs typeface="Times New Roman"/>
              </a:rPr>
              <a:t>In Jesus, Life reigns</a:t>
            </a:r>
            <a:endParaRPr lang="en-US" sz="2400" i="1" dirty="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build="p"/>
      <p:bldP spid="11" grpId="0"/>
      <p:bldP spid="20" grpId="0"/>
      <p:bldP spid="15" grpId="0" build="p"/>
      <p:bldP spid="17" grpId="0" build="p"/>
      <p:bldP spid="18" grpId="0" animBg="1"/>
      <p:bldP spid="21" grpId="0" build="p"/>
      <p:bldP spid="22" grpId="0" animBg="1"/>
      <p:bldP spid="2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28748</TotalTime>
  <Words>674</Words>
  <Application>Microsoft Macintosh PowerPoint</Application>
  <PresentationFormat>On-screen Show (16:10)</PresentationFormat>
  <Paragraphs>21</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Default Design</vt:lpstr>
      <vt:lpstr>Slide 1</vt:lpstr>
      <vt:lpstr>Slide 2</vt:lpstr>
      <vt:lpstr>Slide 3</vt:lpstr>
      <vt:lpstr>Slide 4</vt:lpstr>
      <vt:lpstr>Slide 5</vt:lpstr>
      <vt:lpstr>Slide 6</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273</cp:revision>
  <cp:lastPrinted>2016-07-01T05:16:00Z</cp:lastPrinted>
  <dcterms:created xsi:type="dcterms:W3CDTF">2016-07-01T00:50:49Z</dcterms:created>
  <dcterms:modified xsi:type="dcterms:W3CDTF">2016-07-01T05:19:26Z</dcterms:modified>
</cp:coreProperties>
</file>